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Yanone Kaffeesatz"/>
      <p:regular r:id="rId14"/>
      <p:bold r:id="rId15"/>
    </p:embeddedFont>
    <p:embeddedFont>
      <p:font typeface="Bree Serif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YanoneKaffeesatz-bold.fntdata"/><Relationship Id="rId14" Type="http://schemas.openxmlformats.org/officeDocument/2006/relationships/font" Target="fonts/YanoneKaffeesatz-regular.fntdata"/><Relationship Id="rId16" Type="http://schemas.openxmlformats.org/officeDocument/2006/relationships/font" Target="fonts/BreeSerif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f3b36917e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f3b36917e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7523397c12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7523397c1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7523397c12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7523397c12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7523397c12_0_1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7523397c12_0_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e9bd811f8c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e9bd811f8c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f3b36917e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f3b36917e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9241a95fd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9241a95fd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rbly@hazelwoodschools.org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6475" y="235500"/>
            <a:ext cx="3778800" cy="4672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Yanone Kaffeesatz"/>
                <a:ea typeface="Yanone Kaffeesatz"/>
                <a:cs typeface="Yanone Kaffeesatz"/>
                <a:sym typeface="Yanone Kaffeesatz"/>
              </a:rPr>
              <a:t>       Español IV con Senor Bly</a:t>
            </a:r>
            <a:r>
              <a:rPr lang="en" sz="3600">
                <a:solidFill>
                  <a:srgbClr val="5E2B97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	</a:t>
            </a:r>
            <a:endParaRPr sz="3600">
              <a:solidFill>
                <a:srgbClr val="5E2B97"/>
              </a:solidFill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rgbClr val="5E2B97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     </a:t>
            </a:r>
            <a:r>
              <a:rPr lang="en" sz="2600" u="sng">
                <a:solidFill>
                  <a:srgbClr val="1155CC"/>
                </a:solidFill>
                <a:latin typeface="Yanone Kaffeesatz"/>
                <a:ea typeface="Yanone Kaffeesatz"/>
                <a:cs typeface="Yanone Kaffeesatz"/>
                <a:sym typeface="Yanone Kaffeesatz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rbly@hazelwoodschools.org</a:t>
            </a:r>
            <a:endParaRPr sz="2600"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latin typeface="Yanone Kaffeesatz"/>
                <a:ea typeface="Yanone Kaffeesatz"/>
                <a:cs typeface="Yanone Kaffeesatz"/>
                <a:sym typeface="Yanone Kaffeesatz"/>
              </a:rPr>
              <a:t>		</a:t>
            </a:r>
            <a:endParaRPr sz="2400"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indent="0" lvl="0" marL="0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600">
                <a:latin typeface="Yanone Kaffeesatz"/>
                <a:ea typeface="Yanone Kaffeesatz"/>
                <a:cs typeface="Yanone Kaffeesatz"/>
                <a:sym typeface="Yanone Kaffeesatz"/>
              </a:rPr>
              <a:t>Voicemail 314.502.9209</a:t>
            </a:r>
            <a:endParaRPr sz="2600"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indent="0" lvl="0" marL="0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600">
                <a:latin typeface="Yanone Kaffeesatz"/>
                <a:ea typeface="Yanone Kaffeesatz"/>
                <a:cs typeface="Yanone Kaffeesatz"/>
                <a:sym typeface="Yanone Kaffeesatz"/>
              </a:rPr>
              <a:t>Class Code: </a:t>
            </a:r>
            <a:r>
              <a:rPr lang="en" sz="2650">
                <a:solidFill>
                  <a:srgbClr val="7627BB"/>
                </a:solidFill>
                <a:highlight>
                  <a:srgbClr val="FFFFFF"/>
                </a:highlight>
                <a:latin typeface="Yanone Kaffeesatz"/>
                <a:ea typeface="Yanone Kaffeesatz"/>
                <a:cs typeface="Yanone Kaffeesatz"/>
                <a:sym typeface="Yanone Kaffeesatz"/>
              </a:rPr>
              <a:t>gymotfx</a:t>
            </a:r>
            <a:endParaRPr sz="3600"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indent="0" lvl="0" marL="0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latin typeface="Yanone Kaffeesatz"/>
              <a:ea typeface="Yanone Kaffeesatz"/>
              <a:cs typeface="Yanone Kaffeesatz"/>
              <a:sym typeface="Yanone Kaffeesatz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latin typeface="Yanone Kaffeesatz"/>
                <a:ea typeface="Yanone Kaffeesatz"/>
                <a:cs typeface="Yanone Kaffeesatz"/>
                <a:sym typeface="Yanone Kaffeesatz"/>
              </a:rPr>
              <a:t>¡Bienvenidos! Continuamos su educación española. ¡No tengan miedo!  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80975" y="242000"/>
            <a:ext cx="5226651" cy="485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65575"/>
            <a:ext cx="8520600" cy="62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980000"/>
                </a:solidFill>
              </a:rPr>
              <a:t>Español</a:t>
            </a:r>
            <a:r>
              <a:rPr b="1" lang="en" sz="3000">
                <a:solidFill>
                  <a:srgbClr val="980000"/>
                </a:solidFill>
              </a:rPr>
              <a:t> IV</a:t>
            </a:r>
            <a:endParaRPr b="1" sz="3000">
              <a:solidFill>
                <a:srgbClr val="980000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622625"/>
            <a:ext cx="8520600" cy="452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Char char="●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A skill based class 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focusing on communication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                               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Char char="●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After reviewing some 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Spanish </a:t>
            </a:r>
            <a:r>
              <a:rPr lang="en">
                <a:solidFill>
                  <a:srgbClr val="980000"/>
                </a:solidFill>
                <a:latin typeface="Bree Serif"/>
                <a:ea typeface="Bree Serif"/>
                <a:cs typeface="Bree Serif"/>
                <a:sym typeface="Bree Serif"/>
              </a:rPr>
              <a:t>I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/</a:t>
            </a:r>
            <a:r>
              <a:rPr lang="en">
                <a:solidFill>
                  <a:srgbClr val="1C4587"/>
                </a:solidFill>
                <a:latin typeface="Bree Serif"/>
                <a:ea typeface="Bree Serif"/>
                <a:cs typeface="Bree Serif"/>
                <a:sym typeface="Bree Serif"/>
              </a:rPr>
              <a:t>II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/</a:t>
            </a:r>
            <a:r>
              <a:rPr lang="en">
                <a:solidFill>
                  <a:srgbClr val="741B47"/>
                </a:solidFill>
                <a:latin typeface="Bree Serif"/>
                <a:ea typeface="Bree Serif"/>
                <a:cs typeface="Bree Serif"/>
                <a:sym typeface="Bree Serif"/>
              </a:rPr>
              <a:t>III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 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concepts, you will be introduced to these skills 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(for example, telling someone what to do)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 thru videos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, vocab lists and verb charts 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posted on Google Classroom and live, active discussions in 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Char char="●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We will practice these skills during our class period thru partner activities, games, Quizlet.com, Kahoot, plus reading, listening and speaking activities.  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Char char="●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You are expected to demonstrate these skills during discussions and interviews, 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Flip Grids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, Google Slides, frequent formative assessments on Google Forms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Char char="●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Learning a language is a skill attainable by everyone. In order to improve speaking, just let it flow.  Do not worry about mistakes!</a:t>
            </a:r>
            <a:endParaRPr>
              <a:solidFill>
                <a:srgbClr val="980000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Google Classroom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Class Code: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This is our hub, where you will find most of our info, links to resources, schedules,, assignments, and assessments.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Daily, you will be asked to participate in some practice activities and discussion posts in the Stream.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You will find assignments, assessments and projects in the Classwork tab.</a:t>
            </a:r>
            <a:endParaRPr sz="19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Rules and procedures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Please make sure you are making positive decisions that will help you be successful in class. 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Be on time.						Attempt each activity or assessment.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Attend class. 					Bring your materials to class. 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Use our target language in class.		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Be respectful of yourself, your classmates and staff members.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You will have 4 Hall passes per quarter. Any unused Hall passes will earn you 25 points extra credit EACH. Bathroom/locker/water passes are for a maximum of 5 minutes unless agreed upon by Profe Bly.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Rules and procedures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065900"/>
            <a:ext cx="8520600" cy="350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will follow the school procedures for tardies, truancy, cell phone use and disruptive behavior.  In short…</a:t>
            </a:r>
            <a:br>
              <a:rPr lang="en"/>
            </a:br>
            <a:r>
              <a:rPr lang="en"/>
              <a:t>First occurrence, you will be refocused by Profe Bly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Upon second correction, there will be communication with parent or guardian.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Further infractions, will result in communication with grade level office.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Communication with you and your family is important to me.  I will share and celebrate your successes, but will also share if you are not attempting To Speak Spanish, not participating in class, or are letting your grade slip below a 70%.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Materiales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Los libros:</a:t>
            </a:r>
            <a:endParaRPr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Esperanza</a:t>
            </a:r>
            <a:r>
              <a:rPr b="1"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									(el presente)</a:t>
            </a:r>
            <a:endParaRPr b="1"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 u="sng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Fiesta Fatal			</a:t>
            </a:r>
            <a:r>
              <a:rPr b="1"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(el presente, el preterito, el imperfecto)</a:t>
            </a:r>
            <a:endParaRPr b="1" sz="2000" u="sng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Robo en la noche	</a:t>
            </a:r>
            <a:r>
              <a:rPr b="1" lang="en" sz="20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	(el presente, el preterito, el imperfecto)</a:t>
            </a:r>
            <a:endParaRPr b="1"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929600"/>
            <a:ext cx="8520600" cy="389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Repaso 1 Review 1 (8 weeks)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Students will be able to: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Bree Serif"/>
              <a:buAutoNum type="arabicPeriod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Greet and say goodbye to others, i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ntroduce themselves and others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AutoNum type="arabicPeriod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Describe their classroom, friends, family and others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AutoNum type="arabicPeriod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Reflexive verbs (action upon oneself, 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reciprocal action, always reflexive)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AutoNum type="arabicPeriod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Direct, indirect and double object pronouns</a:t>
            </a: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 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indent="45720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Practice writing skills with photo prompts</a:t>
            </a:r>
            <a:endParaRPr b="1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45720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Speaking assessments</a:t>
            </a:r>
            <a:endParaRPr b="1"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45720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u="sng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Esperanza </a:t>
            </a:r>
            <a:r>
              <a:rPr lang="en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rPr>
              <a:t>(novela)</a:t>
            </a:r>
            <a:endParaRPr>
              <a:solidFill>
                <a:schemeClr val="dk1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91" name="Google Shape;91;p19"/>
          <p:cNvSpPr txBox="1"/>
          <p:nvPr/>
        </p:nvSpPr>
        <p:spPr>
          <a:xfrm>
            <a:off x="962625" y="346750"/>
            <a:ext cx="73392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latin typeface="Bree Serif"/>
                <a:ea typeface="Bree Serif"/>
                <a:cs typeface="Bree Serif"/>
                <a:sym typeface="Bree Serif"/>
              </a:rPr>
              <a:t>Syllabus - Pacing Guide</a:t>
            </a:r>
            <a:endParaRPr b="1" sz="2100"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0" y="602425"/>
            <a:ext cx="9144000" cy="396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Repaso 2 el pasado - Review 2 (9-10 weeks)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Students will be able to: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Bree Serif"/>
              <a:buAutoNum type="arabicPeriod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Discuss events that occurred in the past with the preterit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AutoNum type="arabicPeriod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Discuss repeated past actions with the imperfect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AutoNum type="arabicPeriod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Compare and contrast the uses of the preterit and imperfect past tenses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AutoNum type="arabicPeriod"/>
            </a:pPr>
            <a:r>
              <a:rPr lang="en">
                <a:latin typeface="Bree Serif"/>
                <a:ea typeface="Bree Serif"/>
                <a:cs typeface="Bree Serif"/>
                <a:sym typeface="Bree Serif"/>
              </a:rPr>
              <a:t>Compare and contrast festivals in Spanish speaking countries with ones familiar to them</a:t>
            </a:r>
            <a:endParaRPr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45720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latin typeface="Bree Serif"/>
                <a:ea typeface="Bree Serif"/>
                <a:cs typeface="Bree Serif"/>
                <a:sym typeface="Bree Serif"/>
              </a:rPr>
              <a:t>Read about LA TOMATINA y LA CORRIDA DE TOROS - Proyecto “Un </a:t>
            </a:r>
            <a:r>
              <a:rPr b="1" lang="en">
                <a:latin typeface="Bree Serif"/>
                <a:ea typeface="Bree Serif"/>
                <a:cs typeface="Bree Serif"/>
                <a:sym typeface="Bree Serif"/>
              </a:rPr>
              <a:t>día</a:t>
            </a:r>
            <a:r>
              <a:rPr b="1" lang="en">
                <a:latin typeface="Bree Serif"/>
                <a:ea typeface="Bree Serif"/>
                <a:cs typeface="Bree Serif"/>
                <a:sym typeface="Bree Serif"/>
              </a:rPr>
              <a:t> festivo”</a:t>
            </a:r>
            <a:endParaRPr b="1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45720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u="sng">
                <a:latin typeface="Bree Serif"/>
                <a:ea typeface="Bree Serif"/>
                <a:cs typeface="Bree Serif"/>
                <a:sym typeface="Bree Serif"/>
              </a:rPr>
              <a:t>Fiesta Fatal</a:t>
            </a:r>
            <a:endParaRPr b="1" u="sng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